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2" r:id="rId6"/>
    <p:sldId id="263" r:id="rId7"/>
    <p:sldId id="261" r:id="rId8"/>
    <p:sldId id="264" r:id="rId9"/>
    <p:sldId id="265" r:id="rId10"/>
    <p:sldId id="267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CC6D1-8A50-47C5-BF56-90E39796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CA3173-4BEF-4FA7-9FB0-3A281358D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32FB65E-EE7F-45BB-870A-99BD7CBAB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17F9424-E9D7-4B28-937A-65C7D5BF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A8BC37C-2BBA-4E00-8DDA-63B8B0E1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280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7D0F26-0C4B-4FAE-B71E-1EA54007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7AED484-1C18-491C-A006-8472C5FF4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D071F45-3D1F-45EE-A048-D93EEDBC4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2878B1D-D18F-491B-8F48-07E2E4180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691BC40-C648-4F64-99FF-9A9C5F8B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5898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B79A4-F87B-44A4-AD6D-E6D202E04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8F40F44-75E0-4733-933B-74A63418A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96EEF8A-5645-4480-9E94-97DD3E3D8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C6B5417-EB89-4CCA-B2E0-37354B9AB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F2A59BE-F67F-4961-BE3D-A49592C6C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78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39D33-A51E-4497-94FF-19DA1BEF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67FD710-E472-4C55-B548-2E036D786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F990AC0-19B8-4472-9799-D13481685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77BEC2E-4B56-49AA-AF78-DBAF87E8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C7E356F-4E37-4DCE-93D1-01039DD7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15BCEE1-79D2-4B19-94FF-ED25C648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69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EFE83-7322-46D8-B117-59498F00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7D26316-123E-4DBC-BBD8-7725E0442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2FFEBAD-53A4-4A98-B597-6C1F39B1C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7A145C0-065A-4A45-ACF3-0FC1AA9C98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FFE656A8-184B-410C-99C4-0ADE7FDE0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D4663C7F-DB2D-4B36-A4A3-C8E833AE6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F2EDEB97-BA4B-464A-89D8-CFB1F762C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26658017-487B-4899-B6B3-8D7636AE2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494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BAFD4-10DF-407B-99FC-A3A9A4CC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7C95CC9-E3FD-4698-A1B4-A79BE29F3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752B82B-A21F-4E08-81E9-C539F112F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4B18BC21-26DA-4122-89B7-697AA23D4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100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2A381C1-4DE9-4AA1-8858-D77979D9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C82AA52B-4F84-4646-8654-BFEEF369D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86A51BB-5B2F-4713-90BE-8F5365501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085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0095A-779C-4C6E-8065-7827364E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7DB99D8-BA19-4C3A-8F82-FDA9A62CB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E303C08-5ACE-4F10-A4A4-18FEC89B9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85B81BA-0AE9-4143-9889-1C49ACE6B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7C8D101-813E-4DC3-BC6F-689339D6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87F0B55-32E8-4E1B-83E9-BB5E4DF25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230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9CC3AA-33FE-4EF5-9D25-AF950AE0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B84F2896-6A94-4702-A3A1-4549C7C86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A03674C-44BA-499E-ABB7-5C9889474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3DD9AA2-07E6-477F-ADFA-D0032AA36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1AF3C9B-1FBE-4C45-801A-7DB598175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40787B5-F584-4EAB-8CC5-E28907C6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73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60E912-FA02-48C3-A412-9A7667A8C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B05DF03-F4FD-4CA3-A14F-CB0EC4372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3BFE90D-5BFD-45AC-AD07-051321D7A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739D61F-F6C2-4367-A9AB-8D0E82A48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2643D42-3DDF-4A2C-937C-801AF7655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6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29B7B3-7401-48BC-9FB4-D5FBA6CD0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03C9D73-0426-4BF9-B9D0-50B4E6936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9011E18-7737-45C6-B7D9-C1DB1F57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060DF80-5D64-4B88-9D44-6E92EB0F1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769C6FE-0ADB-4709-8BED-EF784C0CA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16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A6C2117E-ACDF-4E9C-92CD-22486743C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0CC8C62-A4F3-4A61-A5D6-5922DD1C1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C155503-D3CD-4991-8421-FB49E9176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14CDA-7BFC-4938-B112-2C7BB1B43A16}" type="datetimeFigureOut">
              <a:rPr lang="pt-BR" smtClean="0"/>
              <a:t>23/06/2021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75EC32C-33A3-432D-9ACC-D36B6EB35B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1F86D16-542A-4E78-A6F7-535454792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089A0-1CD3-40F7-AD08-D06F391D3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75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5D8B9-AE0C-4434-9F3D-4B7F74DD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87A33F2D-00C1-491E-A740-884481E23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4460" y="250094"/>
            <a:ext cx="8991600" cy="502405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22415B2-2AF6-4F29-80E4-6A1897E48AD8}"/>
              </a:ext>
            </a:extLst>
          </p:cNvPr>
          <p:cNvSpPr/>
          <p:nvPr/>
        </p:nvSpPr>
        <p:spPr>
          <a:xfrm>
            <a:off x="1594731" y="5313362"/>
            <a:ext cx="8210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/>
              <a:t>A NOVA CERTIFICAÇÃO PARA OS RPPS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49A106A-2288-4237-A0C2-858367106079}"/>
              </a:ext>
            </a:extLst>
          </p:cNvPr>
          <p:cNvSpPr/>
          <p:nvPr/>
        </p:nvSpPr>
        <p:spPr>
          <a:xfrm>
            <a:off x="1634994" y="5846544"/>
            <a:ext cx="8751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A IMPORTÂNCIA E A OBRIGATORIEDADE DA PROFISSIONALIZAÇÃO E CERTIFICAÇÃO DE GESTORES, DIRIGENTES, CONSELHEIROS E SERVIDORES.</a:t>
            </a:r>
          </a:p>
        </p:txBody>
      </p:sp>
    </p:spTree>
    <p:extLst>
      <p:ext uri="{BB962C8B-B14F-4D97-AF65-F5344CB8AC3E}">
        <p14:creationId xmlns:p14="http://schemas.microsoft.com/office/powerpoint/2010/main" val="302957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C14FAB5-DC5A-4487-B0BA-7DED8494D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352" y="59298"/>
            <a:ext cx="7574280" cy="377974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64B0294-6816-4331-BA9E-C1745D95AB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EAA056-77C0-46DA-9845-898379F01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B000C6-A5C3-43D7-9DD2-423C638E6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280" y="1405403"/>
            <a:ext cx="5836060" cy="48672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159C083-7C97-4330-A5F7-A191FC69A3B2}"/>
              </a:ext>
            </a:extLst>
          </p:cNvPr>
          <p:cNvSpPr/>
          <p:nvPr/>
        </p:nvSpPr>
        <p:spPr>
          <a:xfrm>
            <a:off x="1764621" y="372510"/>
            <a:ext cx="4331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IMPORTÂNCIA</a:t>
            </a:r>
          </a:p>
        </p:txBody>
      </p:sp>
    </p:spTree>
    <p:extLst>
      <p:ext uri="{BB962C8B-B14F-4D97-AF65-F5344CB8AC3E}">
        <p14:creationId xmlns:p14="http://schemas.microsoft.com/office/powerpoint/2010/main" val="190864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B8E45-3153-49A7-B879-E63438E1A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PROFISSIONALIZAÇÃO E CERTIFICAÇÃO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8AE1509-94D5-4519-AA2C-9A9E0C0F8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PROFISSIONALIZAÇÃO</a:t>
            </a:r>
          </a:p>
          <a:p>
            <a:pPr marL="0" indent="0">
              <a:buNone/>
            </a:pPr>
            <a:r>
              <a:rPr lang="pt-BR" b="1" dirty="0"/>
              <a:t>CERTIFICAÇÃO: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09D2D74-AEFE-48BC-BA71-38F6BFCC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12" y="3039450"/>
            <a:ext cx="5288095" cy="34289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E628F1F-3C84-4876-B8C6-1A36A65F4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63875"/>
            <a:ext cx="4286250" cy="3429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7159C70-FA82-4808-837D-19E781D76A18}"/>
              </a:ext>
            </a:extLst>
          </p:cNvPr>
          <p:cNvSpPr txBox="1"/>
          <p:nvPr/>
        </p:nvSpPr>
        <p:spPr>
          <a:xfrm>
            <a:off x="6555036" y="3039450"/>
            <a:ext cx="3756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FF00"/>
                </a:solidFill>
              </a:rPr>
              <a:t>CERTIFICAÇÃO INDIVIDUAL</a:t>
            </a:r>
          </a:p>
        </p:txBody>
      </p:sp>
    </p:spTree>
    <p:extLst>
      <p:ext uri="{BB962C8B-B14F-4D97-AF65-F5344CB8AC3E}">
        <p14:creationId xmlns:p14="http://schemas.microsoft.com/office/powerpoint/2010/main" val="28509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A11026-E825-400B-B729-B869BECE7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t-BR" dirty="0"/>
            </a:br>
            <a:endParaRPr lang="pt-BR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02FC55F-6DE9-4396-9C0D-B38A17E0D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472" y="1389888"/>
            <a:ext cx="10515600" cy="4853254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pt-BR" sz="3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sz="5100" b="1" dirty="0"/>
              <a:t>PRINCÍPIO DA EFICIÊNCIA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5100" b="1" dirty="0"/>
              <a:t>BASES DE CONHECIMENTO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5100" b="1" dirty="0"/>
              <a:t>LEGISLAÇÃO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5100" b="1" dirty="0"/>
              <a:t>ATUÁRIA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5100" b="1" dirty="0"/>
              <a:t>CONTABILIDADE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5100" b="1" dirty="0"/>
              <a:t>OUTROS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5100" b="1" dirty="0"/>
              <a:t>EXCELÊNCIA DA  E NA GESTÃO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5100" b="1" dirty="0"/>
              <a:t>AJUDA A CONHECER, ORGANIZAR E </a:t>
            </a:r>
            <a:r>
              <a:rPr lang="pt-BR" sz="5100" b="1" dirty="0">
                <a:solidFill>
                  <a:srgbClr val="0000CC"/>
                </a:solidFill>
              </a:rPr>
              <a:t>MELHORAR OS PROCESSOS DO RPPS</a:t>
            </a:r>
            <a:r>
              <a:rPr lang="pt-BR" sz="5100" b="1" dirty="0"/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5100" b="1" dirty="0"/>
              <a:t>AJUDA A EVITAR O RETRABALHO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5100" b="1" dirty="0"/>
              <a:t>REDUZIR CUSTOS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5100" b="1" dirty="0"/>
              <a:t>RACIONALIZAÇÃO.</a:t>
            </a:r>
          </a:p>
          <a:p>
            <a:pPr marL="0" indent="0">
              <a:buNone/>
            </a:pPr>
            <a:endParaRPr lang="pt-BR" sz="36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CE06623-945B-4546-AA20-3D374F113704}"/>
              </a:ext>
            </a:extLst>
          </p:cNvPr>
          <p:cNvSpPr/>
          <p:nvPr/>
        </p:nvSpPr>
        <p:spPr>
          <a:xfrm>
            <a:off x="705998" y="566241"/>
            <a:ext cx="43313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IMPORTÂNCIA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EC22C9C-BCCE-4E92-8685-D50F6643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168" y="109041"/>
            <a:ext cx="5651986" cy="427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2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81334-EDD1-444A-B1DB-906974359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É PRECISO QUE AS ENGRENAGENS FUNCIONEM BEM AFINADAS…</a:t>
            </a:r>
            <a:r>
              <a:rPr lang="pt-BR" b="1" dirty="0">
                <a:solidFill>
                  <a:srgbClr val="FF0000"/>
                </a:solidFill>
              </a:rPr>
              <a:t>CASO CONTRÁRIO</a:t>
            </a:r>
            <a:r>
              <a:rPr lang="pt-BR" b="1" dirty="0"/>
              <a:t>…</a:t>
            </a:r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6D06FE4F-71CB-40A8-AEE1-554150731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443" y="2418786"/>
            <a:ext cx="5616557" cy="290511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7AFFAE-61AF-4357-873D-3FB20008A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054" y="2130678"/>
            <a:ext cx="6096528" cy="4066384"/>
          </a:xfrm>
          <a:prstGeom prst="rect">
            <a:avLst/>
          </a:prstGeom>
        </p:spPr>
      </p:pic>
      <p:sp>
        <p:nvSpPr>
          <p:cNvPr id="6" name="Estrela: 10 Pontos 5">
            <a:extLst>
              <a:ext uri="{FF2B5EF4-FFF2-40B4-BE49-F238E27FC236}">
                <a16:creationId xmlns:a16="http://schemas.microsoft.com/office/drawing/2014/main" id="{262DE821-06CD-4899-92BB-4008E4CF0517}"/>
              </a:ext>
            </a:extLst>
          </p:cNvPr>
          <p:cNvSpPr/>
          <p:nvPr/>
        </p:nvSpPr>
        <p:spPr>
          <a:xfrm>
            <a:off x="7589520" y="5431729"/>
            <a:ext cx="1417320" cy="1325563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COMITÊ</a:t>
            </a:r>
          </a:p>
          <a:p>
            <a:pPr algn="ctr"/>
            <a:r>
              <a:rPr lang="pt-BR" b="1" dirty="0"/>
              <a:t>DE </a:t>
            </a:r>
          </a:p>
          <a:p>
            <a:pPr algn="ctr"/>
            <a:r>
              <a:rPr lang="pt-BR" b="1" dirty="0"/>
              <a:t>INVESTIMENTOS</a:t>
            </a:r>
          </a:p>
        </p:txBody>
      </p:sp>
    </p:spTree>
    <p:extLst>
      <p:ext uri="{BB962C8B-B14F-4D97-AF65-F5344CB8AC3E}">
        <p14:creationId xmlns:p14="http://schemas.microsoft.com/office/powerpoint/2010/main" val="3920047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D3F57A-65BC-4C64-B564-D364B512A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F2DB92A5-14CD-4BA6-8135-3636DF7DCE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0939197">
            <a:off x="1474470" y="518980"/>
            <a:ext cx="5761219" cy="340186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1E292C5-B2A2-452F-9339-EA9F085E6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248" y="3968064"/>
            <a:ext cx="1481456" cy="85961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BB64B8A-F025-4243-9C1D-564876FF0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424" y="2450006"/>
            <a:ext cx="487680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4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4E427F-B549-4F51-86D6-C17ACD362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QUEM SE BENEFICIA COM A PROFISSIONALIZAÇÃO E CERTIFICAÇÃO?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8053EC8-2643-4ABF-BF00-D6A40291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OS PROFISSIONAIS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OS SEGURADOS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OS BENEFICIÁRIOS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O ENTE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b="1" dirty="0"/>
              <a:t>A SOCIEDADE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dirty="0"/>
          </a:p>
          <a:p>
            <a:pPr>
              <a:buFont typeface="Wingdings" panose="05000000000000000000" pitchFamily="2" charset="2"/>
              <a:buChar char="Ø"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85178F-135D-497E-A746-146657B99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520" y="1890713"/>
            <a:ext cx="74295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0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CCA4DB-F2C5-49BE-B571-3EA5AD0FB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726ED80B-CC99-4D42-9F47-29F17373A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3270" y="937260"/>
            <a:ext cx="8933240" cy="468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43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FDF02-DE84-4497-B2CA-893FF38A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E4F6FAC-0B4E-4351-9E24-968667341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b="1" dirty="0">
                <a:solidFill>
                  <a:srgbClr val="FF0000"/>
                </a:solidFill>
              </a:rPr>
              <a:t>PORTARIA ME/SEPT/SPREV Nº 6.182, DE 26 DE MAIO DE 2021</a:t>
            </a:r>
          </a:p>
          <a:p>
            <a:pPr marL="0" indent="0" algn="just">
              <a:buNone/>
            </a:pPr>
            <a:r>
              <a:rPr lang="pt-BR" b="1" dirty="0"/>
              <a:t>Autoriza a divulgação do </a:t>
            </a:r>
            <a:r>
              <a:rPr lang="pt-BR" b="1" dirty="0">
                <a:solidFill>
                  <a:srgbClr val="FF0000"/>
                </a:solidFill>
              </a:rPr>
              <a:t>Manual da Certificação Profissional </a:t>
            </a:r>
            <a:r>
              <a:rPr lang="pt-BR" b="1" dirty="0"/>
              <a:t>que define os critérios de qualificação técnica das entidades certificadoras e os </a:t>
            </a:r>
            <a:r>
              <a:rPr lang="pt-BR" b="1" dirty="0">
                <a:solidFill>
                  <a:srgbClr val="FF0000"/>
                </a:solidFill>
              </a:rPr>
              <a:t>requisitos dos certificados</a:t>
            </a:r>
            <a:r>
              <a:rPr lang="pt-BR" b="1" dirty="0"/>
              <a:t>, em cumprimento ao previsto no inciso II do art. </a:t>
            </a:r>
            <a:r>
              <a:rPr lang="pt-BR" b="1" dirty="0">
                <a:solidFill>
                  <a:srgbClr val="FF0000"/>
                </a:solidFill>
              </a:rPr>
              <a:t>8º-B da Lei nº 9.717</a:t>
            </a:r>
            <a:r>
              <a:rPr lang="pt-BR" b="1" dirty="0"/>
              <a:t>, de 27 de novembro de 1998, e da Portaria SEPRT/ME nº 9.907, de 14 de abril de 2020.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8457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D2759-D508-4C71-89EC-987CC30D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BA254D-77E7-40F0-97A3-D312BC7B9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TIPOS DE CERTIFICAÇÃO: </a:t>
            </a:r>
          </a:p>
          <a:p>
            <a:pPr marL="0" indent="0">
              <a:buNone/>
            </a:pPr>
            <a:r>
              <a:rPr lang="pt-BR" b="1" dirty="0"/>
              <a:t>I - CERTIFICAÇÃO DOS DIRIGENTES DO ÓRGÃO OU ENTIDADE GESTORA DO RPPS; </a:t>
            </a:r>
          </a:p>
          <a:p>
            <a:pPr marL="0" indent="0">
              <a:buNone/>
            </a:pPr>
            <a:r>
              <a:rPr lang="pt-BR" b="1" dirty="0"/>
              <a:t>II - CERTIFICAÇÃO DOS MEMBROS DO CONSELHO DELIBERATIVO; </a:t>
            </a:r>
          </a:p>
          <a:p>
            <a:pPr marL="0" indent="0">
              <a:buNone/>
            </a:pPr>
            <a:r>
              <a:rPr lang="pt-BR" b="1" dirty="0"/>
              <a:t>III - CERTIFICAÇÃO DOS MEMBROS DO CONSELHO FISCAL; </a:t>
            </a:r>
          </a:p>
          <a:p>
            <a:pPr marL="0" indent="0">
              <a:buNone/>
            </a:pPr>
            <a:r>
              <a:rPr lang="pt-BR" b="1" dirty="0"/>
              <a:t>IV – CERTIFICAÇÃO DO RESPONSÁVEL PELA GESTÃO DOS RECURSOS E MEMBROS DO COMITÊ DE INVESTIMENTOS DO RPPS.</a:t>
            </a:r>
          </a:p>
        </p:txBody>
      </p:sp>
    </p:spTree>
    <p:extLst>
      <p:ext uri="{BB962C8B-B14F-4D97-AF65-F5344CB8AC3E}">
        <p14:creationId xmlns:p14="http://schemas.microsoft.com/office/powerpoint/2010/main" val="362500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1851E-7B11-4DC1-B5AA-C7F7442E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8641962-1576-43E3-9954-217539835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31028" y="0"/>
            <a:ext cx="12596536" cy="708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17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B8111A-7179-4FA4-B83F-B56628211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72" y="6699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CONSELHO DELIBERATIVO</a:t>
            </a:r>
          </a:p>
          <a:p>
            <a:pPr marL="342900" indent="-34290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 SOCIAL (3)</a:t>
            </a: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REGIMES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PRÓPRIOS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PREVIDÊNCIA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RPPS (5)</a:t>
            </a:r>
            <a:endParaRPr lang="pt-BR" sz="1800" b="1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 DE BENEFÍCIOS (5)</a:t>
            </a:r>
          </a:p>
          <a:p>
            <a:pPr marL="514350" indent="-514350">
              <a:buAutoNum type="arabicPeriod"/>
            </a:pPr>
            <a:r>
              <a:rPr lang="pt-BR" sz="18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 DE CUSTEIO (5)</a:t>
            </a:r>
          </a:p>
          <a:p>
            <a:pPr marL="514350" indent="-514350">
              <a:buAutoNum type="arabicPeriod"/>
            </a:pPr>
            <a:r>
              <a:rPr lang="pt-BR" sz="1800" b="1" spc="-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GESTÃO</a:t>
            </a:r>
            <a:r>
              <a:rPr lang="pt-BR" sz="1800" b="1" spc="-5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spc="-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ATUARIAL (5)</a:t>
            </a: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GESTÃO	DE	INVESTIMENTOS	DOS	</a:t>
            </a:r>
            <a:r>
              <a:rPr lang="pt-BR" sz="1800" b="1" spc="-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RECURSOS</a:t>
            </a:r>
            <a:r>
              <a:rPr lang="pt-BR" sz="1800" b="1" spc="-28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PREVIDENCIÁRIOS (10)</a:t>
            </a:r>
            <a:endParaRPr lang="pt-BR" sz="1800" b="1" spc="-5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RESPONSABILIDADE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FISCAL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PREVIDENCIÁRIA (2)</a:t>
            </a:r>
            <a:endParaRPr lang="pt-BR" sz="1800" b="1" spc="-5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CONTROLE INTERNO E EXTERNO (2)</a:t>
            </a:r>
            <a:endParaRPr lang="pt-BR" sz="1800" b="1" spc="-5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REGULAÇÃO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FISCALIZAÇÃO (2)</a:t>
            </a:r>
            <a:endParaRPr lang="pt-BR" sz="1800" b="1" spc="-5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CERTIFICAÇÃO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INSTITUCIONAL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PRÓ-GESTÃO (6)</a:t>
            </a:r>
            <a:endParaRPr lang="pt-BR" sz="1800" b="1" spc="-5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ADMINISTRAÇÃO</a:t>
            </a:r>
            <a:r>
              <a:rPr lang="pt-BR" sz="1800" b="1" spc="-1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PÚBLICA (3) </a:t>
            </a:r>
          </a:p>
          <a:p>
            <a:pPr marL="514350" indent="-514350">
              <a:buAutoNum type="arabicPeriod"/>
            </a:pP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CRITÉRIOS DO CERTIFICADO DE REGULARIDADE</a:t>
            </a:r>
            <a:r>
              <a:rPr lang="pt-BR" sz="18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PREVIDENCIÁRIA (2)</a:t>
            </a:r>
            <a:r>
              <a:rPr lang="pt-BR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1800" b="1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068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A9A546-F56B-4AC0-B545-4F51C463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856" y="365760"/>
            <a:ext cx="10515600" cy="6103811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CONSELHO FISCAL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SEGURIDADE SOCIAL (3)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2. REGIMES PRÓPRIOS DE PREVIDÊNCIA SOCIAL – RPPS (5)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3. PLANO DE CUSTEIO (6)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4. GESTÃO ATUARIAL (5)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5. GESTÃO	DE	INVESTIMENTOS	DOS	RECURSOS PREVIDENCIÁRIOS (5)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6. GESTÃO CONTÁBIL (6)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7. RESPONSABILIDADE FISCAL E PREVIDENCIÁRIA (2)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8. CONTROLE INTERNO E EXTERNO (3)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9. REGULAÇÃO E FISCALIZAÇÃO (2)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10. CERTIFICAÇÃO INSTITUCIONAL - PRÓ-GESTÃO (5) </a:t>
            </a:r>
            <a:endParaRPr lang="pt-BR" sz="25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11.ADMINISTRAÇÃO PÚBLICA (5)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5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12. CRITÉRIOS DO CERTIFICADO DE REGULARIDADE PREVIDENCIÁRIA (3)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8294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8C6A1-E581-4AF2-A00F-6F332CEF2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DA0210-A36F-44CB-98FB-892F65480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GESTÃO DOS RECURSOS E MEMBROS DO COMITÊ DE INVESTIMENTOS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1.REGIMES PRÓPRIOS DE PREVIDÊNCIA SOCIAL – RPPS (4)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GESTÃO ATUARIAL (4)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RESPONSABILIDADE FISCAL E PREVIDENCIÁRIA (2) 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CERTIFICAÇÃO INSTITUCIONAL - PRÓ-GESTÃO (5)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COMPLIANCE E ÉTICA (2)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NOÇÕES BASICAS DE ECONOMIA (5)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LEGISLAÇÃO ESPECÍFICA DOS INVESTIMENTOS DO RPPS (10)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INSTRUMENTOS DE RENDA FIXA, RENDA VARIAVEL E DERIVATIVOS (8)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FUNDOS DE INVESTIMENTOS (20)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9959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530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Verdana</vt:lpstr>
      <vt:lpstr>Wingdings</vt:lpstr>
      <vt:lpstr>Tema do Office</vt:lpstr>
      <vt:lpstr>Apresentação do PowerPoint</vt:lpstr>
      <vt:lpstr>Apresentação do PowerPoint</vt:lpstr>
      <vt:lpstr>PROFISSIONALIZAÇÃO E CERTIFICAÇÃO</vt:lpstr>
      <vt:lpstr> </vt:lpstr>
      <vt:lpstr>É PRECISO QUE AS ENGRENAGENS FUNCIONEM BEM AFINADAS…CASO CONTRÁRIO…</vt:lpstr>
      <vt:lpstr>Apresentação do PowerPoint</vt:lpstr>
      <vt:lpstr>QUEM SE BENEFICIA COM A PROFISSIONALIZAÇÃO E CERTIFICAÇÃO?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Maia</dc:creator>
  <cp:lastModifiedBy>Heli de Souza Maia</cp:lastModifiedBy>
  <cp:revision>13</cp:revision>
  <dcterms:created xsi:type="dcterms:W3CDTF">2021-06-21T21:11:57Z</dcterms:created>
  <dcterms:modified xsi:type="dcterms:W3CDTF">2021-06-23T16:44:31Z</dcterms:modified>
</cp:coreProperties>
</file>